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B1442EC2-EA3F-4956-962E-8E217FAB6168}" type="datetimeFigureOut">
              <a:rPr lang="en-US" smtClean="0"/>
              <a:t>3/13/2013</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442EC2-EA3F-4956-962E-8E217FAB6168}"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442EC2-EA3F-4956-962E-8E217FAB6168}"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442EC2-EA3F-4956-962E-8E217FAB6168}"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8E198-F789-4823-9132-F610BD5F3137}" type="slidenum">
              <a:rPr lang="en-US" smtClean="0"/>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1442EC2-EA3F-4956-962E-8E217FAB6168}" type="datetimeFigureOut">
              <a:rPr lang="en-US" smtClean="0"/>
              <a:t>3/13/2013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88E198-F789-4823-9132-F610BD5F3137}"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1442EC2-EA3F-4956-962E-8E217FAB6168}"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8E198-F789-4823-9132-F610BD5F3137}" type="slidenum">
              <a:rPr lang="en-US" smtClean="0"/>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1442EC2-EA3F-4956-962E-8E217FAB6168}" type="datetimeFigureOut">
              <a:rPr lang="en-US" smtClean="0"/>
              <a:t>3/13/2013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442EC2-EA3F-4956-962E-8E217FAB6168}" type="datetimeFigureOut">
              <a:rPr lang="en-US" smtClean="0"/>
              <a:t>3/13/2013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88E198-F789-4823-9132-F610BD5F3137}" type="slidenum">
              <a:rPr lang="en-US" smtClean="0"/>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1442EC2-EA3F-4956-962E-8E217FAB6168}"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42EC2-EA3F-4956-962E-8E217FAB6168}"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8E198-F789-4823-9132-F610BD5F3137}" type="slidenum">
              <a:rPr lang="en-US" smtClean="0"/>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42EC2-EA3F-4956-962E-8E217FAB6168}" type="datetimeFigureOut">
              <a:rPr lang="en-US" smtClean="0"/>
              <a:t>3/13/2013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88E198-F789-4823-9132-F610BD5F313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B1442EC2-EA3F-4956-962E-8E217FAB6168}" type="datetimeFigureOut">
              <a:rPr lang="en-US" smtClean="0"/>
              <a:t>3/13/2013</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D488E198-F789-4823-9132-F610BD5F313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normAutofit fontScale="90000"/>
          </a:bodyPr>
          <a:lstStyle/>
          <a:p>
            <a:r>
              <a:rPr lang="en-US" dirty="0" smtClean="0"/>
              <a:t>Amusing Ourselves to Death</a:t>
            </a:r>
            <a:br>
              <a:rPr lang="en-US" dirty="0" smtClean="0"/>
            </a:br>
            <a:r>
              <a:rPr lang="en-US" dirty="0" smtClean="0"/>
              <a:t>Ch. 7</a:t>
            </a:r>
            <a:endParaRPr lang="en-US" dirty="0"/>
          </a:p>
        </p:txBody>
      </p:sp>
      <p:sp>
        <p:nvSpPr>
          <p:cNvPr id="3" name="Subtitle 2"/>
          <p:cNvSpPr>
            <a:spLocks noGrp="1"/>
          </p:cNvSpPr>
          <p:nvPr>
            <p:ph type="subTitle" idx="1"/>
          </p:nvPr>
        </p:nvSpPr>
        <p:spPr>
          <a:xfrm>
            <a:off x="685800" y="3733800"/>
            <a:ext cx="7620000" cy="1600200"/>
          </a:xfrm>
        </p:spPr>
        <p:txBody>
          <a:bodyPr>
            <a:normAutofit/>
          </a:bodyPr>
          <a:lstStyle/>
          <a:p>
            <a:r>
              <a:rPr lang="en-US" b="1" dirty="0" smtClean="0"/>
              <a:t>Drew Shotts, Hunter Stafford, Quincy Gill, Nikole Foley, </a:t>
            </a:r>
          </a:p>
          <a:p>
            <a:r>
              <a:rPr lang="en-US" b="1" dirty="0" smtClean="0"/>
              <a:t>Sarah DeLeon, Alex Gamsen, and Mitch Stillwell</a:t>
            </a:r>
            <a:endParaRPr lang="en-US" b="1" dirty="0"/>
          </a:p>
        </p:txBody>
      </p:sp>
    </p:spTree>
    <p:extLst>
      <p:ext uri="{BB962C8B-B14F-4D97-AF65-F5344CB8AC3E}">
        <p14:creationId xmlns:p14="http://schemas.microsoft.com/office/powerpoint/2010/main" val="6126745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p:txBody>
          <a:bodyPr>
            <a:normAutofit/>
          </a:bodyPr>
          <a:lstStyle/>
          <a:p>
            <a:r>
              <a:rPr lang="en-US" dirty="0" smtClean="0"/>
              <a:t>Term 5- "trivialization </a:t>
            </a:r>
            <a:r>
              <a:rPr lang="en-US" dirty="0"/>
              <a:t>of public information"</a:t>
            </a:r>
            <a:br>
              <a:rPr lang="en-US" dirty="0"/>
            </a:br>
            <a:r>
              <a:rPr lang="en-US" dirty="0"/>
              <a:t>Postman does not mean to suggest that the "trivialization of public information" all happens on television, but rather that television is the media-metaphor for a world in which such trivialization is the norm (111). By saying this Postman is by no means stating </a:t>
            </a:r>
            <a:r>
              <a:rPr lang="en-US" dirty="0" smtClean="0"/>
              <a:t>television </a:t>
            </a:r>
            <a:r>
              <a:rPr lang="en-US" dirty="0"/>
              <a:t>is the only way we obtain "trivialization" is through </a:t>
            </a:r>
            <a:r>
              <a:rPr lang="en-US" dirty="0" smtClean="0"/>
              <a:t>TV, </a:t>
            </a:r>
            <a:r>
              <a:rPr lang="en-US" dirty="0"/>
              <a:t>but that TV is the most implemented medium within our society.</a:t>
            </a:r>
          </a:p>
          <a:p>
            <a:endParaRPr lang="en-US" dirty="0"/>
          </a:p>
        </p:txBody>
      </p:sp>
    </p:spTree>
    <p:extLst>
      <p:ext uri="{BB962C8B-B14F-4D97-AF65-F5344CB8AC3E}">
        <p14:creationId xmlns:p14="http://schemas.microsoft.com/office/powerpoint/2010/main" val="898771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371600"/>
            <a:ext cx="6400800" cy="685800"/>
          </a:xfrm>
        </p:spPr>
        <p:txBody>
          <a:bodyPr>
            <a:normAutofit fontScale="90000"/>
          </a:bodyPr>
          <a:lstStyle/>
          <a:p>
            <a:r>
              <a:rPr lang="en-US" dirty="0" smtClean="0"/>
              <a:t>Visual presentation paragraph </a:t>
            </a:r>
            <a:endParaRPr lang="en-US" dirty="0"/>
          </a:p>
        </p:txBody>
      </p:sp>
      <p:sp>
        <p:nvSpPr>
          <p:cNvPr id="3" name="Content Placeholder 2"/>
          <p:cNvSpPr>
            <a:spLocks noGrp="1"/>
          </p:cNvSpPr>
          <p:nvPr>
            <p:ph idx="1"/>
          </p:nvPr>
        </p:nvSpPr>
        <p:spPr/>
        <p:txBody>
          <a:bodyPr>
            <a:normAutofit fontScale="70000" lnSpcReduction="20000"/>
          </a:bodyPr>
          <a:lstStyle/>
          <a:p>
            <a:r>
              <a:rPr lang="en-US" dirty="0"/>
              <a:t>Chapter 7 in Amusing Ourselves To Death describes the problem news shows on television propose to society. The problem is that American society now has an abundance of arbitrary information, none of which can be applied to the lives of individuals. This abundance of information makes up a passive society because we can not do anything to help </a:t>
            </a:r>
            <a:r>
              <a:rPr lang="en-US" dirty="0" smtClean="0"/>
              <a:t>“little Billy” </a:t>
            </a:r>
            <a:r>
              <a:rPr lang="en-US" dirty="0"/>
              <a:t>who was just shot by his mother. The video that discusses Black Friday Gun sales is a news report done completely for entertainment and to keep the public "informed", or just full of useless information. The newscaster is at an indoor shooting range doing the cover story, and exciting bullet shots are in the </a:t>
            </a:r>
            <a:r>
              <a:rPr lang="en-US" dirty="0" smtClean="0"/>
              <a:t>background</a:t>
            </a:r>
            <a:r>
              <a:rPr lang="en-US" dirty="0"/>
              <a:t> </a:t>
            </a:r>
            <a:r>
              <a:rPr lang="en-US" dirty="0" smtClean="0"/>
              <a:t>to make the newscast seem more exciting. Nothing </a:t>
            </a:r>
            <a:r>
              <a:rPr lang="en-US" dirty="0"/>
              <a:t>can be done or made use of the new information about all of these Black Friday gun sales, </a:t>
            </a:r>
            <a:r>
              <a:rPr lang="en-US" dirty="0"/>
              <a:t> </a:t>
            </a:r>
            <a:r>
              <a:rPr lang="en-US" dirty="0" smtClean="0"/>
              <a:t>however, </a:t>
            </a:r>
            <a:r>
              <a:rPr lang="en-US" dirty="0"/>
              <a:t>at least </a:t>
            </a:r>
            <a:r>
              <a:rPr lang="en-US" dirty="0" smtClean="0"/>
              <a:t>we are </a:t>
            </a:r>
            <a:r>
              <a:rPr lang="en-US" dirty="0"/>
              <a:t>all so intrigued by the fascinating loud noises in the background. And so, we continue to watch. </a:t>
            </a:r>
            <a:endParaRPr lang="en-US" dirty="0"/>
          </a:p>
        </p:txBody>
      </p:sp>
    </p:spTree>
    <p:extLst>
      <p:ext uri="{BB962C8B-B14F-4D97-AF65-F5344CB8AC3E}">
        <p14:creationId xmlns:p14="http://schemas.microsoft.com/office/powerpoint/2010/main" val="113352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Outside application</a:t>
            </a:r>
            <a:endParaRPr lang="en-US" dirty="0"/>
          </a:p>
        </p:txBody>
      </p:sp>
      <p:sp>
        <p:nvSpPr>
          <p:cNvPr id="3" name="Content Placeholder 2"/>
          <p:cNvSpPr>
            <a:spLocks noGrp="1"/>
          </p:cNvSpPr>
          <p:nvPr>
            <p:ph idx="1"/>
          </p:nvPr>
        </p:nvSpPr>
        <p:spPr>
          <a:xfrm>
            <a:off x="990600" y="2057401"/>
            <a:ext cx="7010400" cy="3733800"/>
          </a:xfrm>
        </p:spPr>
        <p:txBody>
          <a:bodyPr>
            <a:normAutofit fontScale="62500" lnSpcReduction="20000"/>
          </a:bodyPr>
          <a:lstStyle/>
          <a:p>
            <a:pPr indent="0">
              <a:buNone/>
            </a:pPr>
            <a:r>
              <a:rPr lang="en-US" sz="1900" dirty="0"/>
              <a:t>In the </a:t>
            </a:r>
            <a:r>
              <a:rPr lang="en-US" sz="1900" i="1" dirty="0"/>
              <a:t>Time </a:t>
            </a:r>
            <a:r>
              <a:rPr lang="en-US" sz="1900" dirty="0"/>
              <a:t>magazine's article </a:t>
            </a:r>
            <a:r>
              <a:rPr lang="en-US" sz="1900" i="1" dirty="0"/>
              <a:t>The Tick, Tick, Tick of the Times</a:t>
            </a:r>
            <a:r>
              <a:rPr lang="en-US" sz="1900" dirty="0"/>
              <a:t> discusses the now widely used news ticker at the bottoms of the news screen. Ponizwozk criticizes the use of the ticker, describing it as "constant low level chatter". His argument of overstimulation by television goes hand in hand with Neil Postman's, both can agree that television has become to much, especially </a:t>
            </a:r>
            <a:r>
              <a:rPr lang="en-US" sz="1900" dirty="0" smtClean="0"/>
              <a:t>news. Although </a:t>
            </a:r>
            <a:r>
              <a:rPr lang="en-US" sz="1900" dirty="0"/>
              <a:t>Postman's argument was written 30 years </a:t>
            </a:r>
            <a:r>
              <a:rPr lang="en-US" sz="1900" dirty="0" smtClean="0"/>
              <a:t>ago, </a:t>
            </a:r>
            <a:r>
              <a:rPr lang="en-US" sz="1900" dirty="0"/>
              <a:t>in modern </a:t>
            </a:r>
            <a:r>
              <a:rPr lang="en-US" sz="1900" dirty="0" smtClean="0"/>
              <a:t>times, </a:t>
            </a:r>
            <a:r>
              <a:rPr lang="en-US" sz="1900" dirty="0"/>
              <a:t>his argument is expanded even further throughout society. With the invention of Facebook comes an even bigger threat </a:t>
            </a:r>
            <a:r>
              <a:rPr lang="en-US" sz="1900" dirty="0" smtClean="0"/>
              <a:t>than TV. Now </a:t>
            </a:r>
            <a:r>
              <a:rPr lang="en-US" sz="1900" dirty="0"/>
              <a:t>every thought, </a:t>
            </a:r>
            <a:r>
              <a:rPr lang="en-US" sz="1900" dirty="0" smtClean="0"/>
              <a:t>memory, </a:t>
            </a:r>
            <a:r>
              <a:rPr lang="en-US" sz="1900" dirty="0"/>
              <a:t>and random information is portrayed as headlining news. Just as Postman's argument of breaking news and news of the </a:t>
            </a:r>
            <a:r>
              <a:rPr lang="en-US" sz="1900" dirty="0" smtClean="0"/>
              <a:t>day,  </a:t>
            </a:r>
            <a:r>
              <a:rPr lang="en-US" sz="1900" dirty="0"/>
              <a:t>Facebook </a:t>
            </a:r>
            <a:r>
              <a:rPr lang="en-US" sz="1900" dirty="0" smtClean="0"/>
              <a:t> has </a:t>
            </a:r>
            <a:r>
              <a:rPr lang="en-US" sz="1900" dirty="0"/>
              <a:t>accomplished what he was warning about, trivial facts and misinformation being headlined as the absolute truth. As Ponizwozk stated "media [is the] era of constant crisis mode and steady overstimulation" he could not be more true the idea of Facebook and other sites just like it are exactly the same as the tickers at the bottom of the news screen, constant updates of everything going on around the world, no matter how unimportant or irrelevant. Neil Postman never lived to see the dawn of Facebook and the massive epistemology shift that took place, but throughout his book he criticized the use of television as a credible source for information, and warned about overstimulation by the </a:t>
            </a:r>
            <a:r>
              <a:rPr lang="en-US" sz="1900" dirty="0" smtClean="0"/>
              <a:t>media, and now </a:t>
            </a:r>
            <a:r>
              <a:rPr lang="en-US" sz="1900" dirty="0"/>
              <a:t>Ponizwozk is contemplating the actual usefulness of the </a:t>
            </a:r>
            <a:r>
              <a:rPr lang="en-US" sz="1900" dirty="0" smtClean="0"/>
              <a:t>simple </a:t>
            </a:r>
            <a:r>
              <a:rPr lang="en-US" sz="1900" dirty="0"/>
              <a:t>device at the bottom of the screen saying it gives the viewers a false sense of being informed. </a:t>
            </a:r>
          </a:p>
          <a:p>
            <a:endParaRPr lang="en-US" dirty="0"/>
          </a:p>
        </p:txBody>
      </p:sp>
    </p:spTree>
    <p:extLst>
      <p:ext uri="{BB962C8B-B14F-4D97-AF65-F5344CB8AC3E}">
        <p14:creationId xmlns:p14="http://schemas.microsoft.com/office/powerpoint/2010/main" val="4231460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Textbook P. 766-776 </a:t>
            </a:r>
            <a:endParaRPr lang="en-US" dirty="0"/>
          </a:p>
        </p:txBody>
      </p:sp>
      <p:sp>
        <p:nvSpPr>
          <p:cNvPr id="3" name="Content Placeholder 2"/>
          <p:cNvSpPr>
            <a:spLocks noGrp="1"/>
          </p:cNvSpPr>
          <p:nvPr>
            <p:ph idx="1"/>
          </p:nvPr>
        </p:nvSpPr>
        <p:spPr>
          <a:xfrm>
            <a:off x="1143000" y="2438400"/>
            <a:ext cx="7010400" cy="3048000"/>
          </a:xfrm>
        </p:spPr>
        <p:txBody>
          <a:bodyPr>
            <a:normAutofit fontScale="85000" lnSpcReduction="10000"/>
          </a:bodyPr>
          <a:lstStyle/>
          <a:p>
            <a:pPr indent="0">
              <a:buNone/>
            </a:pPr>
            <a:r>
              <a:rPr lang="en-US" dirty="0" smtClean="0"/>
              <a:t>I. Mass </a:t>
            </a:r>
            <a:r>
              <a:rPr lang="en-US" dirty="0"/>
              <a:t>culture follows a path declining steadily toward lowest-common-denominator standards</a:t>
            </a:r>
          </a:p>
          <a:p>
            <a:pPr indent="0">
              <a:buNone/>
            </a:pPr>
            <a:r>
              <a:rPr lang="en-US" dirty="0" smtClean="0"/>
              <a:t>	A. The </a:t>
            </a:r>
            <a:r>
              <a:rPr lang="en-US" dirty="0"/>
              <a:t>masses want dumb</a:t>
            </a:r>
          </a:p>
          <a:p>
            <a:pPr indent="0">
              <a:buNone/>
            </a:pPr>
            <a:r>
              <a:rPr lang="en-US" dirty="0" smtClean="0"/>
              <a:t>	B. Video </a:t>
            </a:r>
            <a:r>
              <a:rPr lang="en-US" dirty="0"/>
              <a:t>games and violent television dramas= nutritional </a:t>
            </a:r>
          </a:p>
          <a:p>
            <a:pPr indent="0">
              <a:buNone/>
            </a:pPr>
            <a:r>
              <a:rPr lang="en-US" dirty="0" smtClean="0"/>
              <a:t>	C. Simple </a:t>
            </a:r>
            <a:r>
              <a:rPr lang="en-US" dirty="0"/>
              <a:t>pleasures are what people want</a:t>
            </a:r>
          </a:p>
          <a:p>
            <a:pPr indent="0">
              <a:buNone/>
            </a:pPr>
            <a:r>
              <a:rPr lang="en-US" dirty="0" smtClean="0"/>
              <a:t>		1. Sleeper </a:t>
            </a:r>
            <a:r>
              <a:rPr lang="en-US" dirty="0"/>
              <a:t>curve</a:t>
            </a:r>
          </a:p>
          <a:p>
            <a:pPr lvl="0" indent="0">
              <a:buNone/>
            </a:pPr>
            <a:r>
              <a:rPr lang="en-US" dirty="0" smtClean="0"/>
              <a:t>		2. People </a:t>
            </a:r>
            <a:r>
              <a:rPr lang="en-US" dirty="0"/>
              <a:t>should not be dumbing down from entertainment </a:t>
            </a:r>
          </a:p>
          <a:p>
            <a:pPr lvl="0" indent="0">
              <a:buNone/>
            </a:pPr>
            <a:r>
              <a:rPr lang="en-US" dirty="0" smtClean="0"/>
              <a:t>		3. People </a:t>
            </a:r>
            <a:r>
              <a:rPr lang="en-US" dirty="0"/>
              <a:t>try and keep up with entertainment </a:t>
            </a:r>
          </a:p>
          <a:p>
            <a:pPr indent="0">
              <a:buNone/>
            </a:pPr>
            <a:endParaRPr lang="en-US" dirty="0"/>
          </a:p>
        </p:txBody>
      </p:sp>
    </p:spTree>
    <p:extLst>
      <p:ext uri="{BB962C8B-B14F-4D97-AF65-F5344CB8AC3E}">
        <p14:creationId xmlns:p14="http://schemas.microsoft.com/office/powerpoint/2010/main" val="1715834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Textbook P. 766-776 </a:t>
            </a:r>
          </a:p>
        </p:txBody>
      </p:sp>
      <p:sp>
        <p:nvSpPr>
          <p:cNvPr id="3" name="Content Placeholder 2"/>
          <p:cNvSpPr>
            <a:spLocks noGrp="1"/>
          </p:cNvSpPr>
          <p:nvPr>
            <p:ph idx="1"/>
          </p:nvPr>
        </p:nvSpPr>
        <p:spPr>
          <a:xfrm>
            <a:off x="1219200" y="2209800"/>
            <a:ext cx="6781800" cy="3352800"/>
          </a:xfrm>
        </p:spPr>
        <p:txBody>
          <a:bodyPr>
            <a:noAutofit/>
          </a:bodyPr>
          <a:lstStyle/>
          <a:p>
            <a:pPr indent="0">
              <a:buNone/>
            </a:pPr>
            <a:r>
              <a:rPr lang="en-US" sz="1600" dirty="0" smtClean="0"/>
              <a:t>II. Kids </a:t>
            </a:r>
            <a:r>
              <a:rPr lang="en-US" sz="1600" dirty="0"/>
              <a:t>and grown-ups can each learn from their increasingly shared obsessions </a:t>
            </a:r>
          </a:p>
          <a:p>
            <a:pPr lvl="0" indent="0">
              <a:buNone/>
            </a:pPr>
            <a:r>
              <a:rPr lang="en-US" sz="1600" dirty="0" smtClean="0"/>
              <a:t>	A. People </a:t>
            </a:r>
            <a:r>
              <a:rPr lang="en-US" sz="1600" dirty="0"/>
              <a:t>focus more and more on entertainment </a:t>
            </a:r>
          </a:p>
          <a:p>
            <a:pPr lvl="0" indent="0">
              <a:buNone/>
            </a:pPr>
            <a:r>
              <a:rPr lang="en-US" sz="1600" dirty="0" smtClean="0"/>
              <a:t> 	B. Even </a:t>
            </a:r>
            <a:r>
              <a:rPr lang="en-US" sz="1600" dirty="0"/>
              <a:t>adults want to go home to their Xbox</a:t>
            </a:r>
          </a:p>
          <a:p>
            <a:pPr lvl="0" indent="0">
              <a:buNone/>
            </a:pPr>
            <a:r>
              <a:rPr lang="en-US" sz="1600" dirty="0" smtClean="0"/>
              <a:t>	C. Adults </a:t>
            </a:r>
            <a:r>
              <a:rPr lang="en-US" sz="1600" dirty="0"/>
              <a:t>are starting to learn from children about technology</a:t>
            </a:r>
          </a:p>
          <a:p>
            <a:pPr lvl="0" indent="0">
              <a:buNone/>
            </a:pPr>
            <a:r>
              <a:rPr lang="en-US" sz="1600" dirty="0" smtClean="0"/>
              <a:t>		1. Don’t </a:t>
            </a:r>
            <a:r>
              <a:rPr lang="en-US" sz="1600" dirty="0"/>
              <a:t>force kids to ingest the culture</a:t>
            </a:r>
          </a:p>
          <a:p>
            <a:pPr lvl="0" indent="0">
              <a:buNone/>
            </a:pPr>
            <a:r>
              <a:rPr lang="en-US" sz="1600" dirty="0" smtClean="0"/>
              <a:t>		2. Parents </a:t>
            </a:r>
            <a:r>
              <a:rPr lang="en-US" sz="1600" dirty="0"/>
              <a:t>should take the new culture as an opportunity </a:t>
            </a:r>
          </a:p>
          <a:p>
            <a:pPr lvl="0" indent="0">
              <a:buNone/>
            </a:pPr>
            <a:r>
              <a:rPr lang="en-US" sz="1600" dirty="0" smtClean="0"/>
              <a:t>		3. Kids </a:t>
            </a:r>
            <a:r>
              <a:rPr lang="en-US" sz="1600" dirty="0"/>
              <a:t>are forced to think like adults</a:t>
            </a:r>
          </a:p>
          <a:p>
            <a:pPr indent="0">
              <a:buNone/>
            </a:pPr>
            <a:endParaRPr lang="en-US" sz="1600" dirty="0"/>
          </a:p>
        </p:txBody>
      </p:sp>
    </p:spTree>
    <p:extLst>
      <p:ext uri="{BB962C8B-B14F-4D97-AF65-F5344CB8AC3E}">
        <p14:creationId xmlns:p14="http://schemas.microsoft.com/office/powerpoint/2010/main" val="2753869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Textbook P. 766-776 </a:t>
            </a:r>
          </a:p>
        </p:txBody>
      </p:sp>
      <p:sp>
        <p:nvSpPr>
          <p:cNvPr id="3" name="Content Placeholder 2"/>
          <p:cNvSpPr>
            <a:spLocks noGrp="1"/>
          </p:cNvSpPr>
          <p:nvPr>
            <p:ph idx="1"/>
          </p:nvPr>
        </p:nvSpPr>
        <p:spPr>
          <a:xfrm>
            <a:off x="914400" y="2438401"/>
            <a:ext cx="7086600" cy="3047999"/>
          </a:xfrm>
        </p:spPr>
        <p:txBody>
          <a:bodyPr>
            <a:normAutofit fontScale="85000" lnSpcReduction="20000"/>
          </a:bodyPr>
          <a:lstStyle/>
          <a:p>
            <a:pPr lvl="0" indent="0">
              <a:buNone/>
            </a:pPr>
            <a:r>
              <a:rPr lang="en-US" dirty="0" smtClean="0"/>
              <a:t>III. Entertainment </a:t>
            </a:r>
            <a:r>
              <a:rPr lang="en-US" dirty="0"/>
              <a:t>industries are not increasing the cognitive complexity of their products for charitable reasons.</a:t>
            </a:r>
          </a:p>
          <a:p>
            <a:pPr lvl="0" indent="0">
              <a:buNone/>
            </a:pPr>
            <a:r>
              <a:rPr lang="en-US" dirty="0" smtClean="0"/>
              <a:t>	A. There </a:t>
            </a:r>
            <a:r>
              <a:rPr lang="en-US" dirty="0"/>
              <a:t>is money to be made by making the culture “smarter”</a:t>
            </a:r>
          </a:p>
          <a:p>
            <a:pPr lvl="0" indent="0">
              <a:buNone/>
            </a:pPr>
            <a:r>
              <a:rPr lang="en-US" dirty="0" smtClean="0"/>
              <a:t>	B. programs </a:t>
            </a:r>
            <a:r>
              <a:rPr lang="en-US" dirty="0"/>
              <a:t>have to be made so they are able to be watched twice to have value</a:t>
            </a:r>
          </a:p>
          <a:p>
            <a:pPr lvl="0" indent="0">
              <a:buNone/>
            </a:pPr>
            <a:r>
              <a:rPr lang="en-US" dirty="0" smtClean="0"/>
              <a:t>	C. Although </a:t>
            </a:r>
            <a:r>
              <a:rPr lang="en-US" dirty="0"/>
              <a:t>there is a website that helps more complicated shows prosper</a:t>
            </a:r>
          </a:p>
          <a:p>
            <a:pPr lvl="0" indent="0">
              <a:buNone/>
            </a:pPr>
            <a:r>
              <a:rPr lang="en-US" dirty="0" smtClean="0"/>
              <a:t>		1. Games </a:t>
            </a:r>
            <a:r>
              <a:rPr lang="en-US" dirty="0"/>
              <a:t>probe complex environments and make people think on </a:t>
            </a:r>
            <a:r>
              <a:rPr lang="en-US" dirty="0" smtClean="0"/>
              <a:t>		their </a:t>
            </a:r>
            <a:r>
              <a:rPr lang="en-US" dirty="0"/>
              <a:t>feet</a:t>
            </a:r>
          </a:p>
          <a:p>
            <a:pPr lvl="0" indent="0">
              <a:buNone/>
            </a:pPr>
            <a:r>
              <a:rPr lang="en-US" dirty="0" smtClean="0"/>
              <a:t>		2. The </a:t>
            </a:r>
            <a:r>
              <a:rPr lang="en-US" dirty="0"/>
              <a:t>mind likes to be challenged</a:t>
            </a:r>
          </a:p>
          <a:p>
            <a:pPr lvl="0" indent="0">
              <a:buNone/>
            </a:pPr>
            <a:r>
              <a:rPr lang="en-US" dirty="0" smtClean="0"/>
              <a:t>		3. Gamers </a:t>
            </a:r>
            <a:r>
              <a:rPr lang="en-US" dirty="0"/>
              <a:t>expect challenges to be present everywhere now</a:t>
            </a:r>
          </a:p>
          <a:p>
            <a:endParaRPr lang="en-US" dirty="0"/>
          </a:p>
        </p:txBody>
      </p:sp>
    </p:spTree>
    <p:extLst>
      <p:ext uri="{BB962C8B-B14F-4D97-AF65-F5344CB8AC3E}">
        <p14:creationId xmlns:p14="http://schemas.microsoft.com/office/powerpoint/2010/main" val="83230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412" y="236220"/>
            <a:ext cx="4857750" cy="647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http://legaleaglesflyordie.com/wp-content/uploads/2013/01/AmusingOurselvesToDeat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338" y="10886"/>
            <a:ext cx="4638675" cy="7276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065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Chapter Summary/Outline</a:t>
            </a:r>
            <a:endParaRPr lang="en-US" dirty="0"/>
          </a:p>
        </p:txBody>
      </p:sp>
      <p:sp>
        <p:nvSpPr>
          <p:cNvPr id="3" name="Content Placeholder 2"/>
          <p:cNvSpPr>
            <a:spLocks noGrp="1"/>
          </p:cNvSpPr>
          <p:nvPr>
            <p:ph idx="1"/>
          </p:nvPr>
        </p:nvSpPr>
        <p:spPr/>
        <p:txBody>
          <a:bodyPr>
            <a:normAutofit lnSpcReduction="10000"/>
          </a:bodyPr>
          <a:lstStyle/>
          <a:p>
            <a:pPr lvl="0" indent="0">
              <a:buNone/>
            </a:pPr>
            <a:r>
              <a:rPr lang="en-US" sz="2000" dirty="0" smtClean="0"/>
              <a:t>I. “Now…this</a:t>
            </a:r>
            <a:r>
              <a:rPr lang="en-US" sz="2000" dirty="0"/>
              <a:t>”</a:t>
            </a:r>
          </a:p>
          <a:p>
            <a:pPr marL="514350" lvl="1" indent="0">
              <a:buNone/>
            </a:pPr>
            <a:r>
              <a:rPr lang="en-US" sz="2000" dirty="0" smtClean="0"/>
              <a:t>a. Usage </a:t>
            </a:r>
            <a:r>
              <a:rPr lang="en-US" sz="2000" dirty="0"/>
              <a:t>in society</a:t>
            </a:r>
          </a:p>
          <a:p>
            <a:pPr marL="914400" lvl="2" indent="0">
              <a:buNone/>
            </a:pPr>
            <a:r>
              <a:rPr lang="en-US" sz="2000" dirty="0" err="1" smtClean="0"/>
              <a:t>i</a:t>
            </a:r>
            <a:r>
              <a:rPr lang="en-US" sz="2000" dirty="0" smtClean="0"/>
              <a:t>. Used </a:t>
            </a:r>
            <a:r>
              <a:rPr lang="en-US" sz="2000" dirty="0"/>
              <a:t>in radio and television as a way to switch from topic to topic creating no emotional connection</a:t>
            </a:r>
          </a:p>
          <a:p>
            <a:pPr marL="1371600" lvl="3" indent="0">
              <a:buNone/>
            </a:pPr>
            <a:r>
              <a:rPr lang="en-US" sz="2000" dirty="0" smtClean="0"/>
              <a:t>1. “There </a:t>
            </a:r>
            <a:r>
              <a:rPr lang="en-US" sz="2000" dirty="0"/>
              <a:t>is no murder so brutal, no earthquake so devastating… that it cannot be erased from our minds by a newscaster saying “Now… this”” (Postman 99)</a:t>
            </a:r>
          </a:p>
          <a:p>
            <a:pPr marL="1828800" lvl="4" indent="0">
              <a:buNone/>
            </a:pPr>
            <a:r>
              <a:rPr lang="en-US" sz="2000" dirty="0" smtClean="0"/>
              <a:t>a. No </a:t>
            </a:r>
            <a:r>
              <a:rPr lang="en-US" sz="2000" dirty="0"/>
              <a:t>seriousness in the newscast</a:t>
            </a:r>
          </a:p>
          <a:p>
            <a:endParaRPr lang="en-US" dirty="0"/>
          </a:p>
        </p:txBody>
      </p:sp>
    </p:spTree>
    <p:extLst>
      <p:ext uri="{BB962C8B-B14F-4D97-AF65-F5344CB8AC3E}">
        <p14:creationId xmlns:p14="http://schemas.microsoft.com/office/powerpoint/2010/main" val="23578247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Chapter </a:t>
            </a:r>
            <a:r>
              <a:rPr lang="en-US" dirty="0" smtClean="0"/>
              <a:t>Summary/outline</a:t>
            </a:r>
            <a:endParaRPr lang="en-US" dirty="0"/>
          </a:p>
        </p:txBody>
      </p:sp>
      <p:sp>
        <p:nvSpPr>
          <p:cNvPr id="3" name="Content Placeholder 2"/>
          <p:cNvSpPr>
            <a:spLocks noGrp="1"/>
          </p:cNvSpPr>
          <p:nvPr>
            <p:ph idx="1"/>
          </p:nvPr>
        </p:nvSpPr>
        <p:spPr>
          <a:xfrm>
            <a:off x="990600" y="2209800"/>
            <a:ext cx="7162800" cy="3505200"/>
          </a:xfrm>
        </p:spPr>
        <p:txBody>
          <a:bodyPr>
            <a:normAutofit fontScale="92500" lnSpcReduction="10000"/>
          </a:bodyPr>
          <a:lstStyle/>
          <a:p>
            <a:pPr lvl="0" indent="0">
              <a:buNone/>
            </a:pPr>
            <a:r>
              <a:rPr lang="en-US" sz="1600" dirty="0" smtClean="0"/>
              <a:t>II. Truth </a:t>
            </a:r>
            <a:r>
              <a:rPr lang="en-US" sz="1600" dirty="0"/>
              <a:t>about newscaster</a:t>
            </a:r>
          </a:p>
          <a:p>
            <a:pPr marL="514350" lvl="1" indent="0">
              <a:buNone/>
            </a:pPr>
            <a:r>
              <a:rPr lang="en-US" dirty="0" smtClean="0"/>
              <a:t>a. They </a:t>
            </a:r>
            <a:r>
              <a:rPr lang="en-US" dirty="0"/>
              <a:t>are all entertainers. News = beauty + credibility</a:t>
            </a:r>
          </a:p>
          <a:p>
            <a:pPr lvl="2"/>
            <a:r>
              <a:rPr lang="en-US" sz="1600" dirty="0"/>
              <a:t>Example: Christine Craft was fired for not having the correct appearance. </a:t>
            </a:r>
          </a:p>
          <a:p>
            <a:pPr marL="514350" lvl="1" indent="0">
              <a:buNone/>
            </a:pPr>
            <a:r>
              <a:rPr lang="en-US" dirty="0" smtClean="0"/>
              <a:t>b. Credibility </a:t>
            </a:r>
            <a:r>
              <a:rPr lang="en-US" dirty="0"/>
              <a:t>replaces reality</a:t>
            </a:r>
          </a:p>
          <a:p>
            <a:pPr lvl="2"/>
            <a:r>
              <a:rPr lang="en-US" sz="1600" dirty="0"/>
              <a:t>If you have the correct looks you can lie because you “look” credible, if you don’t have the looks you are a lair. </a:t>
            </a:r>
          </a:p>
          <a:p>
            <a:pPr lvl="0" indent="0">
              <a:buNone/>
            </a:pPr>
            <a:r>
              <a:rPr lang="en-US" sz="1600" dirty="0" smtClean="0"/>
              <a:t>III. News </a:t>
            </a:r>
            <a:r>
              <a:rPr lang="en-US" sz="1600" dirty="0"/>
              <a:t>or Entertainment?</a:t>
            </a:r>
          </a:p>
          <a:p>
            <a:pPr marL="514350" lvl="1" indent="0">
              <a:buNone/>
            </a:pPr>
            <a:r>
              <a:rPr lang="en-US" dirty="0" smtClean="0"/>
              <a:t>a.  Creating </a:t>
            </a:r>
            <a:r>
              <a:rPr lang="en-US" dirty="0"/>
              <a:t>a musical theme bring in a more light hearted feel and entertains the reader as if there was no music and they would consider it to be serious</a:t>
            </a:r>
          </a:p>
          <a:p>
            <a:pPr lvl="2"/>
            <a:r>
              <a:rPr lang="en-US" sz="1600" dirty="0"/>
              <a:t>Example: Flash Flood Warnings</a:t>
            </a:r>
          </a:p>
          <a:p>
            <a:pPr marL="514350" lvl="1" indent="0">
              <a:buNone/>
            </a:pPr>
            <a:r>
              <a:rPr lang="en-US" dirty="0" smtClean="0"/>
              <a:t>b.  Emotion </a:t>
            </a:r>
            <a:r>
              <a:rPr lang="en-US" dirty="0"/>
              <a:t>of newscasters</a:t>
            </a:r>
          </a:p>
          <a:p>
            <a:pPr lvl="2"/>
            <a:r>
              <a:rPr lang="en-US" sz="1600" dirty="0"/>
              <a:t>Never stop to actually realize/understand the news they are giving</a:t>
            </a:r>
          </a:p>
          <a:p>
            <a:pPr lvl="3"/>
            <a:r>
              <a:rPr lang="en-US" sz="1600" dirty="0"/>
              <a:t>Example: Mass killings, and other disasters </a:t>
            </a:r>
          </a:p>
          <a:p>
            <a:endParaRPr lang="en-US" dirty="0"/>
          </a:p>
        </p:txBody>
      </p:sp>
    </p:spTree>
    <p:extLst>
      <p:ext uri="{BB962C8B-B14F-4D97-AF65-F5344CB8AC3E}">
        <p14:creationId xmlns:p14="http://schemas.microsoft.com/office/powerpoint/2010/main" val="1355413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Chapter Summary/outline</a:t>
            </a:r>
          </a:p>
        </p:txBody>
      </p:sp>
      <p:sp>
        <p:nvSpPr>
          <p:cNvPr id="3" name="Content Placeholder 2"/>
          <p:cNvSpPr>
            <a:spLocks noGrp="1"/>
          </p:cNvSpPr>
          <p:nvPr>
            <p:ph idx="1"/>
          </p:nvPr>
        </p:nvSpPr>
        <p:spPr>
          <a:xfrm>
            <a:off x="838200" y="2362200"/>
            <a:ext cx="7086600" cy="3200401"/>
          </a:xfrm>
        </p:spPr>
        <p:txBody>
          <a:bodyPr>
            <a:normAutofit fontScale="92500" lnSpcReduction="20000"/>
          </a:bodyPr>
          <a:lstStyle/>
          <a:p>
            <a:pPr marL="514350" lvl="1" indent="0">
              <a:buNone/>
            </a:pPr>
            <a:r>
              <a:rPr lang="en-US" sz="1700" dirty="0" smtClean="0"/>
              <a:t>c.  Commercials</a:t>
            </a:r>
            <a:r>
              <a:rPr lang="en-US" sz="1700" dirty="0"/>
              <a:t>: create a sense of rudeness.</a:t>
            </a:r>
          </a:p>
          <a:p>
            <a:pPr lvl="2"/>
            <a:r>
              <a:rPr lang="en-US" sz="1700" dirty="0"/>
              <a:t>Newscasters are talking about a serious issue but have to return after a Burger King commercial. </a:t>
            </a:r>
          </a:p>
          <a:p>
            <a:pPr marL="514350" lvl="1" indent="0">
              <a:buNone/>
            </a:pPr>
            <a:r>
              <a:rPr lang="en-US" sz="1700" dirty="0" smtClean="0"/>
              <a:t>d.  Example</a:t>
            </a:r>
            <a:r>
              <a:rPr lang="en-US" sz="1700" dirty="0"/>
              <a:t>: Robert </a:t>
            </a:r>
            <a:r>
              <a:rPr lang="en-US" sz="1700" dirty="0" err="1"/>
              <a:t>MacNeil</a:t>
            </a:r>
            <a:r>
              <a:rPr lang="en-US" sz="1700" dirty="0"/>
              <a:t> says that News is best in short segments keeping the mind interactive and stimulated </a:t>
            </a:r>
          </a:p>
          <a:p>
            <a:pPr marL="514350" lvl="1" indent="0">
              <a:buNone/>
            </a:pPr>
            <a:r>
              <a:rPr lang="en-US" sz="1700" dirty="0" smtClean="0"/>
              <a:t>e. Disinformation</a:t>
            </a:r>
            <a:r>
              <a:rPr lang="en-US" sz="1700" dirty="0"/>
              <a:t>: misleading information</a:t>
            </a:r>
          </a:p>
          <a:p>
            <a:pPr lvl="2"/>
            <a:r>
              <a:rPr lang="en-US" sz="1700" dirty="0"/>
              <a:t>“News show entertains but does not inform” Americans believe they no everything about a situation because of the news but in all reality it gives them the wrong idea creating a wrong opinion. </a:t>
            </a:r>
          </a:p>
          <a:p>
            <a:pPr marL="514350" lvl="1" indent="0">
              <a:buNone/>
            </a:pPr>
            <a:r>
              <a:rPr lang="en-US" sz="1700" dirty="0" smtClean="0"/>
              <a:t>f.   News </a:t>
            </a:r>
            <a:r>
              <a:rPr lang="en-US" sz="1700" dirty="0"/>
              <a:t>as defined how we receive information</a:t>
            </a:r>
          </a:p>
          <a:p>
            <a:pPr lvl="2"/>
            <a:r>
              <a:rPr lang="en-US" sz="1700" dirty="0"/>
              <a:t>USA Today has to be modeled in order to entertain (with visual art) in order to sell</a:t>
            </a:r>
          </a:p>
          <a:p>
            <a:pPr lvl="3"/>
            <a:r>
              <a:rPr lang="en-US" sz="1700" dirty="0"/>
              <a:t>News as taught us how to react and what to react to</a:t>
            </a:r>
          </a:p>
          <a:p>
            <a:endParaRPr lang="en-US" dirty="0"/>
          </a:p>
        </p:txBody>
      </p:sp>
    </p:spTree>
    <p:extLst>
      <p:ext uri="{BB962C8B-B14F-4D97-AF65-F5344CB8AC3E}">
        <p14:creationId xmlns:p14="http://schemas.microsoft.com/office/powerpoint/2010/main" val="2165122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a:xfrm>
            <a:off x="1371600" y="2209800"/>
            <a:ext cx="6400800" cy="3048001"/>
          </a:xfrm>
        </p:spPr>
        <p:txBody>
          <a:bodyPr>
            <a:noAutofit/>
          </a:bodyPr>
          <a:lstStyle/>
          <a:p>
            <a:r>
              <a:rPr lang="en-US" sz="2000" dirty="0"/>
              <a:t>Term </a:t>
            </a:r>
            <a:r>
              <a:rPr lang="en-US" sz="2000" dirty="0" smtClean="0"/>
              <a:t>1- </a:t>
            </a:r>
            <a:r>
              <a:rPr lang="en-US" sz="2000" dirty="0"/>
              <a:t>Now...This</a:t>
            </a:r>
            <a:br>
              <a:rPr lang="en-US" sz="2000" dirty="0"/>
            </a:br>
            <a:r>
              <a:rPr lang="en-US" sz="2000" dirty="0"/>
              <a:t>Postman suggests that the words "now…this" are ominous and dangerous, as they have added to English "a conjunction that does not connect anything to anything but does the opposite: separates everything from everything" (99). He intends to explain how these words serve as a metaphor for the disconnection that plagues contemporary American discourse.</a:t>
            </a:r>
            <a:br>
              <a:rPr lang="en-US" sz="2000" dirty="0"/>
            </a:br>
            <a:r>
              <a:rPr lang="en-US" sz="2000" dirty="0"/>
              <a:t/>
            </a:r>
            <a:br>
              <a:rPr lang="en-US" sz="2000" dirty="0"/>
            </a:br>
            <a:endParaRPr lang="en-US" sz="2000" dirty="0"/>
          </a:p>
        </p:txBody>
      </p:sp>
    </p:spTree>
    <p:extLst>
      <p:ext uri="{BB962C8B-B14F-4D97-AF65-F5344CB8AC3E}">
        <p14:creationId xmlns:p14="http://schemas.microsoft.com/office/powerpoint/2010/main" val="38888867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a:xfrm>
            <a:off x="762000" y="2133600"/>
            <a:ext cx="7772400" cy="3962400"/>
          </a:xfrm>
        </p:spPr>
        <p:txBody>
          <a:bodyPr>
            <a:normAutofit fontScale="47500" lnSpcReduction="20000"/>
          </a:bodyPr>
          <a:lstStyle/>
          <a:p>
            <a:r>
              <a:rPr lang="en-US" sz="4500" dirty="0"/>
              <a:t>Term </a:t>
            </a:r>
            <a:r>
              <a:rPr lang="en-US" sz="4500" dirty="0" smtClean="0"/>
              <a:t>2- De contextualization</a:t>
            </a:r>
            <a:r>
              <a:rPr lang="en-US" sz="4500" dirty="0"/>
              <a:t/>
            </a:r>
            <a:br>
              <a:rPr lang="en-US" sz="4500" dirty="0"/>
            </a:br>
            <a:r>
              <a:rPr lang="en-US" sz="4500" dirty="0"/>
              <a:t>De contextualization: to remove (a linguistic element, an action, etc.) from a context: decontextualized works </a:t>
            </a:r>
            <a:r>
              <a:rPr lang="en-US" sz="4500" dirty="0" err="1"/>
              <a:t>ofart</a:t>
            </a:r>
            <a:r>
              <a:rPr lang="en-US" sz="4500" dirty="0"/>
              <a:t> displayed in museums.</a:t>
            </a:r>
          </a:p>
          <a:p>
            <a:pPr marL="342900" indent="-342900"/>
            <a:r>
              <a:rPr lang="en-US" sz="4500" dirty="0" smtClean="0"/>
              <a:t>Postman </a:t>
            </a:r>
            <a:r>
              <a:rPr lang="en-US" sz="4500" dirty="0"/>
              <a:t>goes so far as to suggest that this discourse of Decontextualization is "surrealistic" and based on "a theory of anti-communication" that has fed art forms like Dadaism, nihilism, schizophrenia, or vaudeville. </a:t>
            </a:r>
            <a:br>
              <a:rPr lang="en-US" sz="4500" dirty="0"/>
            </a:br>
            <a:r>
              <a:rPr lang="en-US" dirty="0"/>
              <a:t/>
            </a:r>
            <a:br>
              <a:rPr lang="en-US" dirty="0"/>
            </a:br>
            <a:endParaRPr lang="en-US" dirty="0"/>
          </a:p>
        </p:txBody>
      </p:sp>
    </p:spTree>
    <p:extLst>
      <p:ext uri="{BB962C8B-B14F-4D97-AF65-F5344CB8AC3E}">
        <p14:creationId xmlns:p14="http://schemas.microsoft.com/office/powerpoint/2010/main" val="1089170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a:xfrm>
            <a:off x="1143000" y="2438400"/>
            <a:ext cx="6629400" cy="3200400"/>
          </a:xfrm>
        </p:spPr>
        <p:txBody>
          <a:bodyPr>
            <a:noAutofit/>
          </a:bodyPr>
          <a:lstStyle/>
          <a:p>
            <a:r>
              <a:rPr lang="en-US" sz="2000" dirty="0"/>
              <a:t>Term 3 DISINFORMATION</a:t>
            </a:r>
            <a:br>
              <a:rPr lang="en-US" sz="2000" dirty="0"/>
            </a:br>
            <a:r>
              <a:rPr lang="en-US" sz="2000" dirty="0" smtClean="0"/>
              <a:t>Disinformation</a:t>
            </a:r>
            <a:r>
              <a:rPr lang="en-US" sz="2000" b="1" dirty="0" smtClean="0"/>
              <a:t>:</a:t>
            </a:r>
            <a:r>
              <a:rPr lang="en-US" sz="2000" dirty="0"/>
              <a:t> false information, as about a country's military strength or plans, publicly announced or </a:t>
            </a:r>
            <a:r>
              <a:rPr lang="en-US" sz="2000" dirty="0" smtClean="0"/>
              <a:t>planted in</a:t>
            </a:r>
            <a:r>
              <a:rPr lang="en-US" sz="2000" dirty="0"/>
              <a:t> the news media, especially of other countries. Postman is </a:t>
            </a:r>
            <a:r>
              <a:rPr lang="en-US" sz="2000" dirty="0" smtClean="0"/>
              <a:t>attempting </a:t>
            </a:r>
            <a:r>
              <a:rPr lang="en-US" sz="2000" dirty="0"/>
              <a:t>to stress the fact that </a:t>
            </a:r>
            <a:r>
              <a:rPr lang="en-US" sz="2000" dirty="0" smtClean="0"/>
              <a:t>television </a:t>
            </a:r>
            <a:r>
              <a:rPr lang="en-US" sz="2000" dirty="0"/>
              <a:t>is a </a:t>
            </a:r>
            <a:r>
              <a:rPr lang="en-US" sz="2000" dirty="0" smtClean="0"/>
              <a:t>medium, </a:t>
            </a:r>
            <a:r>
              <a:rPr lang="en-US" sz="2000" dirty="0"/>
              <a:t>and </a:t>
            </a:r>
            <a:r>
              <a:rPr lang="en-US" sz="2000" dirty="0" smtClean="0"/>
              <a:t>along with </a:t>
            </a:r>
            <a:r>
              <a:rPr lang="en-US" sz="2000" dirty="0"/>
              <a:t>being a </a:t>
            </a:r>
            <a:r>
              <a:rPr lang="en-US" sz="2000" dirty="0" smtClean="0"/>
              <a:t>medium, </a:t>
            </a:r>
            <a:r>
              <a:rPr lang="en-US" sz="2000" dirty="0"/>
              <a:t>it will translate the info that seems best fit for the audience. </a:t>
            </a:r>
            <a:br>
              <a:rPr lang="en-US" sz="2000" dirty="0"/>
            </a:br>
            <a:r>
              <a:rPr lang="en-US" sz="2000" dirty="0"/>
              <a:t/>
            </a:r>
            <a:br>
              <a:rPr lang="en-US" sz="2000" dirty="0"/>
            </a:br>
            <a:endParaRPr lang="en-US" sz="2000" dirty="0"/>
          </a:p>
        </p:txBody>
      </p:sp>
    </p:spTree>
    <p:extLst>
      <p:ext uri="{BB962C8B-B14F-4D97-AF65-F5344CB8AC3E}">
        <p14:creationId xmlns:p14="http://schemas.microsoft.com/office/powerpoint/2010/main" val="707122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terms</a:t>
            </a:r>
            <a:endParaRPr lang="en-US" dirty="0"/>
          </a:p>
        </p:txBody>
      </p:sp>
      <p:sp>
        <p:nvSpPr>
          <p:cNvPr id="3" name="Content Placeholder 2"/>
          <p:cNvSpPr>
            <a:spLocks noGrp="1"/>
          </p:cNvSpPr>
          <p:nvPr>
            <p:ph idx="1"/>
          </p:nvPr>
        </p:nvSpPr>
        <p:spPr/>
        <p:txBody>
          <a:bodyPr>
            <a:noAutofit/>
          </a:bodyPr>
          <a:lstStyle/>
          <a:p>
            <a:r>
              <a:rPr lang="en-US" sz="2000" dirty="0"/>
              <a:t>Term 4 </a:t>
            </a:r>
            <a:r>
              <a:rPr lang="en-US" sz="2000" dirty="0" smtClean="0"/>
              <a:t>-Bight </a:t>
            </a:r>
            <a:r>
              <a:rPr lang="en-US" sz="2000" dirty="0"/>
              <a:t>Sized news</a:t>
            </a:r>
            <a:br>
              <a:rPr lang="en-US" sz="2000" dirty="0"/>
            </a:br>
            <a:r>
              <a:rPr lang="en-US" sz="2000" dirty="0"/>
              <a:t>  W</a:t>
            </a:r>
            <a:r>
              <a:rPr lang="en-US" sz="2000" dirty="0" smtClean="0"/>
              <a:t>ithin </a:t>
            </a:r>
            <a:r>
              <a:rPr lang="en-US" sz="2000" dirty="0"/>
              <a:t>the </a:t>
            </a:r>
            <a:r>
              <a:rPr lang="en-US" sz="2000" dirty="0" smtClean="0"/>
              <a:t>chapter, it is explained that </a:t>
            </a:r>
            <a:r>
              <a:rPr lang="en-US" sz="2000" dirty="0"/>
              <a:t>everything in news is meant to be brief and "bite-sized" </a:t>
            </a:r>
            <a:r>
              <a:rPr lang="en-US" sz="2000" dirty="0" smtClean="0"/>
              <a:t>to </a:t>
            </a:r>
            <a:r>
              <a:rPr lang="en-US" sz="2000" dirty="0"/>
              <a:t>avoid any "complexity" (105). By saying </a:t>
            </a:r>
            <a:r>
              <a:rPr lang="en-US" sz="2000" dirty="0" smtClean="0"/>
              <a:t>this, </a:t>
            </a:r>
            <a:r>
              <a:rPr lang="en-US" sz="2000" dirty="0"/>
              <a:t>it </a:t>
            </a:r>
            <a:r>
              <a:rPr lang="en-US" sz="2000" dirty="0" smtClean="0"/>
              <a:t>helps to support </a:t>
            </a:r>
            <a:r>
              <a:rPr lang="en-US" sz="2000" dirty="0"/>
              <a:t>Postman's argument that as a </a:t>
            </a:r>
            <a:r>
              <a:rPr lang="en-US" sz="2000" dirty="0" smtClean="0"/>
              <a:t>viewer, </a:t>
            </a:r>
            <a:r>
              <a:rPr lang="en-US" sz="2000" dirty="0"/>
              <a:t>we enjoy seeing things that </a:t>
            </a:r>
            <a:r>
              <a:rPr lang="en-US" sz="2000" dirty="0" smtClean="0"/>
              <a:t>do not truly </a:t>
            </a:r>
            <a:r>
              <a:rPr lang="en-US" sz="2000" dirty="0"/>
              <a:t>make us </a:t>
            </a:r>
            <a:r>
              <a:rPr lang="en-US" sz="2000" dirty="0" smtClean="0"/>
              <a:t>think, but to simply </a:t>
            </a:r>
            <a:r>
              <a:rPr lang="en-US" sz="2000" dirty="0"/>
              <a:t>entertain us. </a:t>
            </a:r>
            <a:br>
              <a:rPr lang="en-US" sz="2000" dirty="0"/>
            </a:br>
            <a:endParaRPr lang="en-US" sz="2000" dirty="0"/>
          </a:p>
        </p:txBody>
      </p:sp>
    </p:spTree>
    <p:extLst>
      <p:ext uri="{BB962C8B-B14F-4D97-AF65-F5344CB8AC3E}">
        <p14:creationId xmlns:p14="http://schemas.microsoft.com/office/powerpoint/2010/main" val="54205784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51</TotalTime>
  <Words>764</Words>
  <Application>Microsoft Office PowerPoint</Application>
  <PresentationFormat>On-screen Show (4:3)</PresentationFormat>
  <Paragraphs>69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Couture</vt:lpstr>
      <vt:lpstr>Amusing Ourselves to Death Ch. 7</vt:lpstr>
      <vt:lpstr>PowerPoint Presentation</vt:lpstr>
      <vt:lpstr>Chapter Summary/Outline</vt:lpstr>
      <vt:lpstr>Chapter Summary/outline</vt:lpstr>
      <vt:lpstr>Chapter Summary/outline</vt:lpstr>
      <vt:lpstr>Key terms</vt:lpstr>
      <vt:lpstr>Key terms</vt:lpstr>
      <vt:lpstr>Key terms</vt:lpstr>
      <vt:lpstr>Key terms</vt:lpstr>
      <vt:lpstr>Key terms</vt:lpstr>
      <vt:lpstr>Visual presentation paragraph </vt:lpstr>
      <vt:lpstr>Outside application</vt:lpstr>
      <vt:lpstr>Textbook P. 766-776 </vt:lpstr>
      <vt:lpstr>Textbook P. 766-776 </vt:lpstr>
      <vt:lpstr>Textbook P. 766-776 </vt:lpstr>
    </vt:vector>
  </TitlesOfParts>
  <Company>Trimble Navigation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Amusing Ourselves to Death Ch. 7</dc:title>
  <dc:creator>Windows User</dc:creator>
  <cp:lastModifiedBy>Windows User</cp:lastModifiedBy>
  <cp:revision>6</cp:revision>
  <cp:lastPrinted>2013-03-14T04:22:22Z</cp:lastPrinted>
  <dcterms:created xsi:type="dcterms:W3CDTF">2013-03-14T03:56:23Z</dcterms:created>
  <dcterms:modified xsi:type="dcterms:W3CDTF">2013-03-14T04:48:20Z</dcterms:modified>
</cp:coreProperties>
</file>